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0" r:id="rId3"/>
    <p:sldMasterId id="2147483665" r:id="rId4"/>
  </p:sldMasterIdLst>
  <p:notesMasterIdLst>
    <p:notesMasterId r:id="rId25"/>
  </p:notesMasterIdLst>
  <p:handoutMasterIdLst>
    <p:handoutMasterId r:id="rId26"/>
  </p:handoutMasterIdLst>
  <p:sldIdLst>
    <p:sldId id="574" r:id="rId5"/>
    <p:sldId id="579" r:id="rId6"/>
    <p:sldId id="577" r:id="rId7"/>
    <p:sldId id="586" r:id="rId8"/>
    <p:sldId id="593" r:id="rId9"/>
    <p:sldId id="590" r:id="rId10"/>
    <p:sldId id="591" r:id="rId11"/>
    <p:sldId id="592" r:id="rId12"/>
    <p:sldId id="587" r:id="rId13"/>
    <p:sldId id="597" r:id="rId14"/>
    <p:sldId id="598" r:id="rId15"/>
    <p:sldId id="588" r:id="rId16"/>
    <p:sldId id="599" r:id="rId17"/>
    <p:sldId id="600" r:id="rId18"/>
    <p:sldId id="589" r:id="rId19"/>
    <p:sldId id="607" r:id="rId20"/>
    <p:sldId id="608" r:id="rId21"/>
    <p:sldId id="611" r:id="rId22"/>
    <p:sldId id="595" r:id="rId23"/>
    <p:sldId id="612" r:id="rId24"/>
  </p:sldIdLst>
  <p:sldSz cx="9144000" cy="5144770"/>
  <p:notesSz cx="6858000" cy="9144000"/>
  <p:custShowLst>
    <p:custShow name="自定义放映 1" id="0">
      <p:sldLst/>
    </p:custShow>
  </p:custShowLst>
  <p:custDataLst>
    <p:tags r:id="rId3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0000"/>
    <a:srgbClr val="42835E"/>
    <a:srgbClr val="EEF3F4"/>
    <a:srgbClr val="A5CB01"/>
    <a:srgbClr val="EC7070"/>
    <a:srgbClr val="FFC305"/>
    <a:srgbClr val="56D3D6"/>
    <a:srgbClr val="FFFF00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4" autoAdjust="0"/>
    <p:restoredTop sz="94660"/>
  </p:normalViewPr>
  <p:slideViewPr>
    <p:cSldViewPr>
      <p:cViewPr>
        <p:scale>
          <a:sx n="75" d="100"/>
          <a:sy n="75" d="100"/>
        </p:scale>
        <p:origin x="-1290" y="-360"/>
      </p:cViewPr>
      <p:guideLst>
        <p:guide orient="horz" pos="1648"/>
        <p:guide pos="2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684"/>
    </p:cViewPr>
  </p:sorterViewPr>
  <p:notesViewPr>
    <p:cSldViewPr>
      <p:cViewPr varScale="1">
        <p:scale>
          <a:sx n="54" d="100"/>
          <a:sy n="54" d="100"/>
        </p:scale>
        <p:origin x="-2892" y="-84"/>
      </p:cViewPr>
      <p:guideLst>
        <p:guide orient="horz" pos="2880"/>
        <p:guide pos="2160"/>
      </p:guideLst>
    </p:cSldViewPr>
  </p:notes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/>
              </a:defRPr>
            </a:lvl1pPr>
          </a:lstStyle>
          <a:p>
            <a:pPr>
              <a:defRPr/>
            </a:pPr>
            <a:fld id="{CD8232E2-3DEC-420C-9761-8EE4D57E212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/>
              </a:defRPr>
            </a:lvl1pPr>
          </a:lstStyle>
          <a:p>
            <a:pPr>
              <a:defRPr/>
            </a:pPr>
            <a:fld id="{090FE8CC-F4D9-4C4E-BAD2-BA626A6F78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9D43AE-415D-4511-987C-D86493B491B6}" type="slidenum">
              <a:rPr lang="zh-CN" altLang="en-US"/>
            </a:fld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/>
              <a:t>模板来自于风云办公 </a:t>
            </a:r>
            <a:r>
              <a:rPr lang="en-US" altLang="zh-CN" sz="12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</a:rPr>
              <a:t>www.ppt118.com</a:t>
            </a:r>
            <a:endParaRPr lang="zh-CN" altLang="en-US" sz="1200" smtClean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5"/>
            <a:ext cx="7772400" cy="110285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2937397" y="130666"/>
            <a:ext cx="6207794" cy="383359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476974" y="130666"/>
            <a:ext cx="2403313" cy="383359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532473" y="162991"/>
            <a:ext cx="2292982" cy="310212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2988583" y="130668"/>
            <a:ext cx="0" cy="393448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1695" y="130666"/>
            <a:ext cx="419084" cy="383359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353867" y="120580"/>
            <a:ext cx="0" cy="393448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1" y="5134534"/>
            <a:ext cx="9145190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4678177"/>
            <a:ext cx="9145190" cy="506593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4625406"/>
            <a:ext cx="9145190" cy="469655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2937397" y="130666"/>
            <a:ext cx="6207794" cy="383359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476974" y="130666"/>
            <a:ext cx="2403313" cy="383359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532473" y="162991"/>
            <a:ext cx="2292982" cy="310212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2988583" y="130668"/>
            <a:ext cx="0" cy="393448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1695" y="130666"/>
            <a:ext cx="419084" cy="383359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353867" y="120580"/>
            <a:ext cx="0" cy="393448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1" y="5134534"/>
            <a:ext cx="9145190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4678177"/>
            <a:ext cx="9145190" cy="506593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4625406"/>
            <a:ext cx="9145190" cy="469655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2"/>
            <a:ext cx="4040188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690"/>
            <a:ext cx="4041775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662"/>
            <a:ext cx="4041775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4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851"/>
            <a:ext cx="3008313" cy="87180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660"/>
            <a:ext cx="3008313" cy="35193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5"/>
            <a:ext cx="5486400" cy="3087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8"/>
            <a:ext cx="5486400" cy="603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advTm="8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alphaModFix amt="54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8000">
    <p:comb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EFE8C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EFE8C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" r="10837"/>
          <a:stretch>
            <a:fillRect/>
          </a:stretch>
        </p:blipFill>
        <p:spPr>
          <a:xfrm>
            <a:off x="-9592" y="0"/>
            <a:ext cx="9146823" cy="5145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33"/>
          <a:stretch>
            <a:fillRect/>
          </a:stretch>
        </p:blipFill>
        <p:spPr>
          <a:xfrm>
            <a:off x="381110" y="134208"/>
            <a:ext cx="9144000" cy="234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0" t="35797" r="47000" b="-3084"/>
          <a:stretch>
            <a:fillRect/>
          </a:stretch>
        </p:blipFill>
        <p:spPr>
          <a:xfrm>
            <a:off x="-199900" y="1053181"/>
            <a:ext cx="5975729" cy="4091907"/>
          </a:xfrm>
          <a:prstGeom prst="rect">
            <a:avLst/>
          </a:prstGeom>
        </p:spPr>
      </p:pic>
      <p:pic>
        <p:nvPicPr>
          <p:cNvPr id="7" name="A Little Story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33664" y="-76428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45718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为什么游泳池也会发生溺水呢</a:t>
            </a:r>
            <a:r>
              <a:rPr lang="en-US" altLang="zh-CN" sz="2000" b="1">
                <a:solidFill>
                  <a:prstClr val="black"/>
                </a:solidFill>
                <a:ea typeface="微软雅黑" panose="020B0503020204020204" charset="-122"/>
              </a:rPr>
              <a:t>?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68" y="2742896"/>
            <a:ext cx="3505753" cy="23839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191655" y="1600809"/>
            <a:ext cx="4572000" cy="17049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0">
                <a:solidFill>
                  <a:prstClr val="black"/>
                </a:solidFill>
              </a:rPr>
              <a:t>“在人们惯性思维里，都觉得在河里或水库里游泳比较危险。其实从最近几年的经验看，游泳池里出意外的案例也特别多，而且有增多的趋势。”</a:t>
            </a:r>
            <a:endParaRPr lang="zh-CN" altLang="en-US" kern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7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22859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防溺水安全知识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3" t="38151" r="24404" b="14457"/>
          <a:stretch>
            <a:fillRect/>
          </a:stretch>
        </p:blipFill>
        <p:spPr>
          <a:xfrm>
            <a:off x="152516" y="2115356"/>
            <a:ext cx="3698786" cy="32197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62416" y="1581970"/>
            <a:ext cx="4934640" cy="189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游泳前应做全身运动，充分活动关节，放松肌肉，以免下水后发生抽筋、扭伤等事故。如果发生抽筋，要镇静，不要慌乱，边呼喊边自救。常见的是小腿抽筋，这时应做仰泳姿势，用手扳住脚趾，小腿用力前蹬，奋力向浅水区或岸边靠近。</a:t>
            </a:r>
            <a:endParaRPr lang="zh-CN" altLang="en-US" sz="160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2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/>
      <p:bldP spid="70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33" y="667594"/>
            <a:ext cx="5811534" cy="3486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5228" y="1886762"/>
            <a:ext cx="342891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E6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【嵐】萌系一号" pitchFamily="34" charset="-128"/>
              </a:rPr>
              <a:t>三、落水不要错误施救</a:t>
            </a:r>
            <a:endParaRPr lang="zh-CN" altLang="en-US" sz="2000" b="1">
              <a:solidFill>
                <a:srgbClr val="E6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【嵐】萌系一号" pitchFamily="34" charset="-128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9053">
            <a:off x="5572596" y="2251240"/>
            <a:ext cx="3430522" cy="2386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2743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三、落水不要错误施救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110" y="2033935"/>
            <a:ext cx="4934640" cy="1530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落水者力大无比，稍不留神就会被溺水者拉下水，造成连环溺水的悲剧。</a:t>
            </a:r>
            <a:endParaRPr lang="zh-CN" altLang="en-US" sz="1600">
              <a:solidFill>
                <a:srgbClr val="333333"/>
              </a:solidFill>
              <a:latin typeface="pingfang sc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救援的第一要务是保证自身安全，不然就是添乱，甚至可能引发更大的悲剧！</a:t>
            </a:r>
            <a:endParaRPr lang="zh-CN" altLang="en-US" sz="1600">
              <a:solidFill>
                <a:srgbClr val="333333"/>
              </a:solidFill>
              <a:latin typeface="pingfang sc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8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2743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要保证自身安全：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38614" y="1612468"/>
            <a:ext cx="48004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寻找竹竿、树枝等，俯身趴下来，慢慢将溺水者拉上岸。在周边寻找漂浮物给落水者当周围没有漂浮物或者竹竿时，可以用衣服打绳结抛向溺水者。</a:t>
            </a:r>
            <a:endParaRPr lang="zh-CN" altLang="en-US" sz="1600">
              <a:solidFill>
                <a:srgbClr val="333333"/>
              </a:solidFill>
              <a:latin typeface="pingfang sc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rgbClr val="333333"/>
              </a:solidFill>
              <a:latin typeface="pingfang sc"/>
            </a:endParaRPr>
          </a:p>
        </p:txBody>
      </p:sp>
      <p:pic>
        <p:nvPicPr>
          <p:cNvPr id="11" name="Picture 4" descr="C:\Documents and Settings\Administrator\桌面\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902" y="2089573"/>
            <a:ext cx="3113302" cy="24432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33" y="667594"/>
            <a:ext cx="5811534" cy="3486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7624" y="1915289"/>
            <a:ext cx="3428910" cy="54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E6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【嵐】萌系一号" pitchFamily="34" charset="-128"/>
              </a:rPr>
              <a:t>四、落水，如何自救</a:t>
            </a:r>
            <a:endParaRPr lang="zh-CN" altLang="en-US" sz="2200" b="1">
              <a:solidFill>
                <a:srgbClr val="E6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【嵐】萌系一号" pitchFamily="34" charset="-128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2743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落水，如何自救</a:t>
            </a:r>
            <a:r>
              <a:rPr lang="en-US" altLang="zh-CN" sz="2000" b="1">
                <a:solidFill>
                  <a:prstClr val="black"/>
                </a:solidFill>
                <a:ea typeface="微软雅黑" panose="020B0503020204020204" charset="-122"/>
              </a:rPr>
              <a:t>: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2416" y="1581970"/>
            <a:ext cx="4934640" cy="3008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 不慎落入水中，千万不要惊慌，要采取正确的措施自救，以便争取获救的机会。如果你不习水性，应迅速把头向后仰，口向上，尽量使口鼻露出水面，不能将手上举或挣扎，以免使身体下沉。及时甩掉鞋子和口袋里的重物，但不要脱掉衣服，因为它会产生一定的浮力，对你有很大帮助。</a:t>
            </a:r>
            <a:endParaRPr lang="zh-CN" altLang="en-US" sz="1600">
              <a:solidFill>
                <a:srgbClr val="333333"/>
              </a:solidFill>
              <a:latin typeface="pingfang sc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rgbClr val="333333"/>
              </a:solidFill>
              <a:latin typeface="pingfang sc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rgbClr val="333333"/>
              </a:solidFill>
              <a:latin typeface="pingfang sc"/>
            </a:endParaRPr>
          </a:p>
        </p:txBody>
      </p:sp>
      <p:pic>
        <p:nvPicPr>
          <p:cNvPr id="6" name="Picture 5" descr="E:\12\漫画素材分类\溺水、急救\2-14(2)-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553">
            <a:off x="391625" y="2093977"/>
            <a:ext cx="3180617" cy="25455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9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39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28714" y="496078"/>
            <a:ext cx="27431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落水，如何自救</a:t>
            </a:r>
            <a:r>
              <a:rPr lang="en-US" altLang="zh-CN" sz="2000" b="1">
                <a:solidFill>
                  <a:prstClr val="black"/>
                </a:solidFill>
                <a:ea typeface="微软雅黑" panose="020B0503020204020204" charset="-122"/>
              </a:rPr>
              <a:t>: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308" y="1612468"/>
            <a:ext cx="3886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333333"/>
                </a:solidFill>
                <a:latin typeface="pingfang sc"/>
              </a:rPr>
              <a:t>假如周围有木板，应抓住，借用木板的浮力使自己的身体尽量往上浮。如果有人跳水相救，千万不可死死抱住救助者不放，而应尽量放松，配合救助者把你带到岸边。</a:t>
            </a:r>
            <a:endParaRPr lang="zh-CN" altLang="en-US" sz="1600">
              <a:solidFill>
                <a:srgbClr val="333333"/>
              </a:solidFill>
              <a:latin typeface="pingfang sc"/>
            </a:endParaRPr>
          </a:p>
        </p:txBody>
      </p:sp>
      <p:pic>
        <p:nvPicPr>
          <p:cNvPr id="7" name="图片 3" descr="E:\新\插图（网络使用）\五年级\2-17(3)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96196">
            <a:off x="5511443" y="1558798"/>
            <a:ext cx="3042137" cy="25740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9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39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>
            <a:spLocks noChangeArrowheads="1"/>
          </p:cNvSpPr>
          <p:nvPr/>
        </p:nvSpPr>
        <p:spPr bwMode="auto">
          <a:xfrm>
            <a:off x="1229916" y="746125"/>
            <a:ext cx="6590109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err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生命可贵，</a:t>
            </a:r>
            <a:r>
              <a:rPr lang="zh-CN" altLang="en-US" sz="27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请远离危险水域，安全游泳！</a:t>
            </a:r>
            <a:endParaRPr lang="en-US" altLang="zh-CN" sz="27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defTabSz="685800" fontAlgn="auto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8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不私自下水游泳；不擅自与他人结伴游泳；不在无家长或教师带领的情况下游泳；不到无安全设施、无救援人员的水域游泳；不到不熟悉的水域游泳；不擅自下水施救。</a:t>
            </a:r>
            <a:endParaRPr lang="en-US" altLang="zh-CN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800" fontAlgn="auto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60" y="5315672"/>
            <a:ext cx="1398377" cy="13983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5" t="27362" r="10830" b="14693"/>
          <a:stretch>
            <a:fillRect/>
          </a:stretch>
        </p:blipFill>
        <p:spPr>
          <a:xfrm>
            <a:off x="4800594" y="1767956"/>
            <a:ext cx="3970455" cy="33771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0" b="32359"/>
          <a:stretch>
            <a:fillRect/>
          </a:stretch>
        </p:blipFill>
        <p:spPr>
          <a:xfrm>
            <a:off x="2207" y="1809836"/>
            <a:ext cx="3579219" cy="3335251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75" y="251489"/>
            <a:ext cx="7736849" cy="46421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0" b="32359"/>
          <a:stretch>
            <a:fillRect/>
          </a:stretch>
        </p:blipFill>
        <p:spPr>
          <a:xfrm>
            <a:off x="-3962176" y="2359112"/>
            <a:ext cx="2719880" cy="2534486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00383" y="810586"/>
            <a:ext cx="5024884" cy="3364829"/>
            <a:chOff x="1907704" y="843558"/>
            <a:chExt cx="5112568" cy="3423545"/>
          </a:xfrm>
        </p:grpSpPr>
        <p:sp>
          <p:nvSpPr>
            <p:cNvPr id="11" name="任意多边形 5"/>
            <p:cNvSpPr/>
            <p:nvPr/>
          </p:nvSpPr>
          <p:spPr>
            <a:xfrm>
              <a:off x="1907704" y="843558"/>
              <a:ext cx="5112568" cy="3423545"/>
            </a:xfrm>
            <a:custGeom>
              <a:avLst/>
              <a:gdLst>
                <a:gd name="connsiteX0" fmla="*/ 1989721 w 4422265"/>
                <a:gd name="connsiteY0" fmla="*/ 2877934 h 2961295"/>
                <a:gd name="connsiteX1" fmla="*/ 3227970 w 4422265"/>
                <a:gd name="connsiteY1" fmla="*/ 2749347 h 2961295"/>
                <a:gd name="connsiteX2" fmla="*/ 4409070 w 4422265"/>
                <a:gd name="connsiteY2" fmla="*/ 1987347 h 2961295"/>
                <a:gd name="connsiteX3" fmla="*/ 3075570 w 4422265"/>
                <a:gd name="connsiteY3" fmla="*/ 72822 h 2961295"/>
                <a:gd name="connsiteX4" fmla="*/ 227595 w 4422265"/>
                <a:gd name="connsiteY4" fmla="*/ 911022 h 2961295"/>
                <a:gd name="connsiteX5" fmla="*/ 1313445 w 4422265"/>
                <a:gd name="connsiteY5" fmla="*/ 2949372 h 2961295"/>
                <a:gd name="connsiteX6" fmla="*/ 1989721 w 4422265"/>
                <a:gd name="connsiteY6" fmla="*/ 2877934 h 296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2265" h="2961295">
                  <a:moveTo>
                    <a:pt x="1989721" y="2877934"/>
                  </a:moveTo>
                  <a:cubicBezTo>
                    <a:pt x="2424696" y="2820784"/>
                    <a:pt x="2788232" y="2735060"/>
                    <a:pt x="3227970" y="2749347"/>
                  </a:cubicBezTo>
                  <a:cubicBezTo>
                    <a:pt x="3862970" y="2806497"/>
                    <a:pt x="4364620" y="2546147"/>
                    <a:pt x="4409070" y="1987347"/>
                  </a:cubicBezTo>
                  <a:cubicBezTo>
                    <a:pt x="4510670" y="898322"/>
                    <a:pt x="4021720" y="437947"/>
                    <a:pt x="3075570" y="72822"/>
                  </a:cubicBezTo>
                  <a:cubicBezTo>
                    <a:pt x="1164220" y="-247853"/>
                    <a:pt x="376820" y="574472"/>
                    <a:pt x="227595" y="911022"/>
                  </a:cubicBezTo>
                  <a:cubicBezTo>
                    <a:pt x="-543930" y="2514397"/>
                    <a:pt x="856245" y="3050972"/>
                    <a:pt x="1313445" y="2949372"/>
                  </a:cubicBezTo>
                  <a:cubicBezTo>
                    <a:pt x="1613483" y="2941434"/>
                    <a:pt x="1765883" y="2904922"/>
                    <a:pt x="1989721" y="2877934"/>
                  </a:cubicBezTo>
                  <a:close/>
                </a:path>
              </a:pathLst>
            </a:custGeom>
            <a:noFill/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01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任意多边形 6"/>
            <p:cNvSpPr/>
            <p:nvPr/>
          </p:nvSpPr>
          <p:spPr>
            <a:xfrm>
              <a:off x="2091412" y="966575"/>
              <a:ext cx="4745150" cy="3177510"/>
            </a:xfrm>
            <a:custGeom>
              <a:avLst/>
              <a:gdLst>
                <a:gd name="connsiteX0" fmla="*/ 1989721 w 4422265"/>
                <a:gd name="connsiteY0" fmla="*/ 2877934 h 2961295"/>
                <a:gd name="connsiteX1" fmla="*/ 3227970 w 4422265"/>
                <a:gd name="connsiteY1" fmla="*/ 2749347 h 2961295"/>
                <a:gd name="connsiteX2" fmla="*/ 4409070 w 4422265"/>
                <a:gd name="connsiteY2" fmla="*/ 1987347 h 2961295"/>
                <a:gd name="connsiteX3" fmla="*/ 3075570 w 4422265"/>
                <a:gd name="connsiteY3" fmla="*/ 72822 h 2961295"/>
                <a:gd name="connsiteX4" fmla="*/ 227595 w 4422265"/>
                <a:gd name="connsiteY4" fmla="*/ 911022 h 2961295"/>
                <a:gd name="connsiteX5" fmla="*/ 1313445 w 4422265"/>
                <a:gd name="connsiteY5" fmla="*/ 2949372 h 2961295"/>
                <a:gd name="connsiteX6" fmla="*/ 1989721 w 4422265"/>
                <a:gd name="connsiteY6" fmla="*/ 2877934 h 296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2265" h="2961295">
                  <a:moveTo>
                    <a:pt x="1989721" y="2877934"/>
                  </a:moveTo>
                  <a:cubicBezTo>
                    <a:pt x="2424696" y="2820784"/>
                    <a:pt x="2788232" y="2735060"/>
                    <a:pt x="3227970" y="2749347"/>
                  </a:cubicBezTo>
                  <a:cubicBezTo>
                    <a:pt x="3862970" y="2806497"/>
                    <a:pt x="4364620" y="2546147"/>
                    <a:pt x="4409070" y="1987347"/>
                  </a:cubicBezTo>
                  <a:cubicBezTo>
                    <a:pt x="4510670" y="898322"/>
                    <a:pt x="4021720" y="437947"/>
                    <a:pt x="3075570" y="72822"/>
                  </a:cubicBezTo>
                  <a:cubicBezTo>
                    <a:pt x="1164220" y="-247853"/>
                    <a:pt x="376820" y="574472"/>
                    <a:pt x="227595" y="911022"/>
                  </a:cubicBezTo>
                  <a:cubicBezTo>
                    <a:pt x="-543930" y="2514397"/>
                    <a:pt x="856245" y="3050972"/>
                    <a:pt x="1313445" y="2949372"/>
                  </a:cubicBezTo>
                  <a:cubicBezTo>
                    <a:pt x="1613483" y="2941434"/>
                    <a:pt x="1765883" y="2904922"/>
                    <a:pt x="1989721" y="287793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01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91402" y="1315961"/>
            <a:ext cx="2269397" cy="5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60000"/>
                </a:solidFill>
                <a:ea typeface="迷你简卡通" panose="03000509000000000000" pitchFamily="65" charset="-122"/>
              </a:rPr>
              <a:t>什么是溺水？</a:t>
            </a:r>
            <a:endParaRPr lang="zh-CN" altLang="en-US" sz="2400" b="1">
              <a:solidFill>
                <a:srgbClr val="E60000"/>
              </a:solidFill>
              <a:ea typeface="迷你简卡通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6269" y="1988849"/>
            <a:ext cx="41564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>
                    <a:lumMod val="65000"/>
                    <a:lumOff val="35000"/>
                  </a:prst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【嵐】萌系一号" pitchFamily="34" charset="-128"/>
              </a:rPr>
              <a:t>溺水是指大量水液被吸入肺内，引起人体缺氧窒息的危急病症。多发生在夏季，游泳场所、海边、江河、湖泊、池塘等处。溺水者面色青紫肿胀，眼球结膜充血，口鼻内充满泡沫、泥沙等杂物。部分溺水者可因大量喝水入胃、出现上腹部膨胀。多数溺水者四肢发凉，意识丧失，重者心跳、呼吸停止。</a:t>
            </a:r>
            <a:endParaRPr lang="zh-CN" altLang="en-US" sz="1200">
              <a:solidFill>
                <a:prstClr val="black">
                  <a:lumMod val="65000"/>
                  <a:lumOff val="35000"/>
                </a:prst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【嵐】萌系一号" pitchFamily="34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479" y="1258812"/>
            <a:ext cx="2386595" cy="3586167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213083"/>
            <a:ext cx="9143999" cy="49307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</a:rPr>
              <a:t>www.caihong8888.com</a:t>
            </a:r>
            <a:endParaRPr lang="zh-CN" altLang="en-US" sz="210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1637074"/>
            <a:ext cx="9143999" cy="5816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更多精品</a:t>
            </a:r>
            <a:r>
              <a:rPr lang="en-US" altLang="zh-CN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资源尽在</a:t>
            </a:r>
            <a:r>
              <a:rPr lang="en-US" altLang="zh-CN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100" spc="15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彩虹办公</a:t>
            </a:r>
            <a:endParaRPr lang="zh-CN" altLang="en-US" sz="2100" spc="15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141511" y="0"/>
            <a:ext cx="3292594" cy="1658168"/>
            <a:chOff x="1141511" y="0"/>
            <a:chExt cx="3292594" cy="165816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1511" y="0"/>
              <a:ext cx="3292594" cy="165816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995769" y="790191"/>
              <a:ext cx="2330840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 fontAlgn="auto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50" b="1" spc="45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楷体" panose="02010609060101010101" pitchFamily="49" charset="-122"/>
                </a:rPr>
                <a:t>目 录</a:t>
              </a:r>
              <a:endParaRPr lang="zh-CN" altLang="en-US" sz="4050" spc="45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1890992" y="1995984"/>
            <a:ext cx="2488349" cy="450230"/>
          </a:xfrm>
          <a:prstGeom prst="roundRect">
            <a:avLst/>
          </a:prstGeom>
          <a:solidFill>
            <a:srgbClr val="56D3D6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2732" y="2052703"/>
            <a:ext cx="2066925" cy="3462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65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溺水的急救方法</a:t>
            </a:r>
            <a:endParaRPr lang="zh-CN" altLang="en-US" sz="165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890992" y="2662930"/>
            <a:ext cx="2488349" cy="450230"/>
          </a:xfrm>
          <a:prstGeom prst="roundRect">
            <a:avLst/>
          </a:prstGeom>
          <a:solidFill>
            <a:srgbClr val="FFC305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srgbClr val="DE9636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22732" y="2719648"/>
            <a:ext cx="2066925" cy="3462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65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游泳的注意事项</a:t>
            </a:r>
            <a:endParaRPr lang="zh-CN" altLang="en-US" sz="165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1890992" y="3318839"/>
            <a:ext cx="2488349" cy="450230"/>
          </a:xfrm>
          <a:prstGeom prst="roundRect">
            <a:avLst/>
          </a:prstGeom>
          <a:solidFill>
            <a:srgbClr val="EC7070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54482" y="3375557"/>
            <a:ext cx="2403425" cy="3462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65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落水不要错误施救</a:t>
            </a:r>
            <a:endParaRPr lang="zh-CN" altLang="en-US" sz="165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890992" y="3983842"/>
            <a:ext cx="2488349" cy="450230"/>
          </a:xfrm>
          <a:prstGeom prst="roundRect">
            <a:avLst/>
          </a:prstGeom>
          <a:solidFill>
            <a:srgbClr val="A5CB01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54482" y="4028442"/>
            <a:ext cx="2403425" cy="3462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65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落水，如何自救</a:t>
            </a:r>
            <a:endParaRPr lang="zh-CN" altLang="en-US" sz="165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90694" y="1974553"/>
            <a:ext cx="470001" cy="2507008"/>
            <a:chOff x="990694" y="1974553"/>
            <a:chExt cx="470001" cy="2507008"/>
          </a:xfrm>
        </p:grpSpPr>
        <p:sp>
          <p:nvSpPr>
            <p:cNvPr id="11" name="椭圆 10"/>
            <p:cNvSpPr/>
            <p:nvPr/>
          </p:nvSpPr>
          <p:spPr>
            <a:xfrm>
              <a:off x="1018515" y="1974553"/>
              <a:ext cx="414359" cy="414359"/>
            </a:xfrm>
            <a:prstGeom prst="ellipse">
              <a:avLst/>
            </a:prstGeom>
            <a:solidFill>
              <a:srgbClr val="56D3D6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90694" y="2054883"/>
              <a:ext cx="4700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b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018515" y="2729007"/>
              <a:ext cx="414359" cy="414359"/>
            </a:xfrm>
            <a:prstGeom prst="ellipse">
              <a:avLst/>
            </a:prstGeom>
            <a:solidFill>
              <a:srgbClr val="FFC305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DE9636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90694" y="2809337"/>
              <a:ext cx="4700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b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018515" y="3338591"/>
              <a:ext cx="414359" cy="414359"/>
            </a:xfrm>
            <a:prstGeom prst="ellipse">
              <a:avLst/>
            </a:prstGeom>
            <a:solidFill>
              <a:srgbClr val="EC7070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90694" y="3418920"/>
              <a:ext cx="4700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b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018515" y="4031900"/>
              <a:ext cx="414359" cy="414359"/>
            </a:xfrm>
            <a:prstGeom prst="ellipse">
              <a:avLst/>
            </a:prstGeom>
            <a:solidFill>
              <a:srgbClr val="A5CB01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90694" y="4112229"/>
              <a:ext cx="4700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b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0" b="24212"/>
          <a:stretch>
            <a:fillRect/>
          </a:stretch>
        </p:blipFill>
        <p:spPr>
          <a:xfrm>
            <a:off x="4572000" y="2622838"/>
            <a:ext cx="4600605" cy="2388042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 animBg="1"/>
      <p:bldP spid="14" grpId="0"/>
      <p:bldP spid="17" grpId="0" animBg="1"/>
      <p:bldP spid="18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33" y="667594"/>
            <a:ext cx="5811534" cy="3486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0020" y="1926213"/>
            <a:ext cx="2971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6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【嵐】萌系一号" pitchFamily="34" charset="-128"/>
              </a:rPr>
              <a:t>一、溺水的急救方法</a:t>
            </a:r>
            <a:endParaRPr lang="zh-CN" altLang="en-US" sz="2400" b="1">
              <a:solidFill>
                <a:srgbClr val="E6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【嵐】萌系一号" pitchFamily="34" charset="-128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"/>
          <a:stretch>
            <a:fillRect/>
          </a:stretch>
        </p:blipFill>
        <p:spPr>
          <a:xfrm>
            <a:off x="197892" y="1907054"/>
            <a:ext cx="4025077" cy="2801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ysClr val="windowText" lastClr="00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11560" y="434975"/>
            <a:ext cx="2664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ea typeface="微软雅黑" panose="020B0503020204020204" charset="-122"/>
              </a:rPr>
              <a:t>溺水的急救方法：</a:t>
            </a:r>
            <a:endParaRPr lang="zh-CN" altLang="en-US" sz="2000" b="1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74108" y="1553372"/>
            <a:ext cx="4572000" cy="17049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发现有溺水的人，会游泳并且会急救的人要将溺水者救出水面，如果你只是会游泳不会急救就不要强行的去救人，可以救比你体重小的溺水者。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44" r="46246"/>
          <a:stretch>
            <a:fillRect/>
          </a:stretch>
        </p:blipFill>
        <p:spPr>
          <a:xfrm>
            <a:off x="514939" y="1200980"/>
            <a:ext cx="3118302" cy="37424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11560" y="434975"/>
            <a:ext cx="2664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ea typeface="微软雅黑" panose="020B0503020204020204" charset="-122"/>
              </a:rPr>
              <a:t>溺水的急救方法：</a:t>
            </a:r>
            <a:endParaRPr lang="zh-CN" altLang="en-US" sz="2000" b="1"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19023" y="1705768"/>
            <a:ext cx="4572000" cy="17049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将溺水的人从水里救出后，边上的人要用纸或者当时能够拿到的清理物品，清理出溺水者鼻腔及口腔里的泥土和其他的异物。有假牙的要取出假牙并将其舌头拉出。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6" grpId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6001"/>
          <a:stretch>
            <a:fillRect/>
          </a:stretch>
        </p:blipFill>
        <p:spPr>
          <a:xfrm>
            <a:off x="111523" y="2006495"/>
            <a:ext cx="4262585" cy="2633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1560" y="434975"/>
            <a:ext cx="2664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ea typeface="微软雅黑" panose="020B0503020204020204" charset="-122"/>
              </a:rPr>
              <a:t>溺水的急救方法：</a:t>
            </a:r>
            <a:endParaRPr lang="zh-CN" altLang="en-US" sz="2000" b="1"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3406" y="1553372"/>
            <a:ext cx="4572000" cy="17049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   倒水，电视里常用的是按压溺水者的腹部，除了这种方法以外还可以用你的膝盖顶溺水者的肚子。对于体重较轻的小孩还可以用肩顶其肚子的方法将水倒出。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16" y="2115356"/>
            <a:ext cx="3978572" cy="26709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 flipV="1">
            <a:off x="6350" y="885825"/>
            <a:ext cx="9156700" cy="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1560" y="434975"/>
            <a:ext cx="26642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ea typeface="微软雅黑" panose="020B0503020204020204" charset="-122"/>
              </a:rPr>
              <a:t>溺水的急救方法：</a:t>
            </a:r>
            <a:endParaRPr lang="zh-CN" altLang="en-US" sz="2000" b="1"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4108" y="1629570"/>
            <a:ext cx="4572000" cy="17049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将水倒出后溺水者还没有清醒就要对其进行心肺复苏了，这个急救的步骤需要专业培训的人操作，如果周围的人都不懂的心肺复苏的方法就立即送医院。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33" y="667594"/>
            <a:ext cx="5811534" cy="3486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86218" y="1962960"/>
            <a:ext cx="2971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6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【嵐】萌系一号" pitchFamily="34" charset="-128"/>
              </a:rPr>
              <a:t>二、游泳的注意事项</a:t>
            </a:r>
            <a:endParaRPr lang="zh-CN" altLang="en-US" sz="2400" b="1">
              <a:solidFill>
                <a:srgbClr val="E60000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【嵐】萌系一号" pitchFamily="34" charset="-128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AS_NET" val="2.0.50727.8662"/>
  <p:tag name="AS_OS" val="Microsoft Windows NT 6.2.9200.0"/>
  <p:tag name="AS_RELEASE_DATE" val="2018.07.12"/>
  <p:tag name="AS_TITLE" val="Aspose.Slides for .NET 2.0"/>
  <p:tag name="AS_VERSION" val="18.7"/>
  <p:tag name="COMMONDATA" val="eyJoZGlkIjoiYzUwZjQ4NGU2ODFiOGNlN2U0NjBiMDA0ZTMyYTc0NTcifQ=="/>
</p:tagLst>
</file>

<file path=ppt/theme/theme1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1_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5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8CDD0"/>
      </a:accent1>
      <a:accent2>
        <a:srgbClr val="FFC305"/>
      </a:accent2>
      <a:accent3>
        <a:srgbClr val="EC7070"/>
      </a:accent3>
      <a:accent4>
        <a:srgbClr val="A5CB01"/>
      </a:accent4>
      <a:accent5>
        <a:srgbClr val="42835E"/>
      </a:accent5>
      <a:accent6>
        <a:srgbClr val="CC0066"/>
      </a:accent6>
      <a:hlink>
        <a:srgbClr val="F59E00"/>
      </a:hlink>
      <a:folHlink>
        <a:srgbClr val="42835E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5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8CDD0"/>
      </a:accent1>
      <a:accent2>
        <a:srgbClr val="FFC305"/>
      </a:accent2>
      <a:accent3>
        <a:srgbClr val="EC7070"/>
      </a:accent3>
      <a:accent4>
        <a:srgbClr val="A5CB01"/>
      </a:accent4>
      <a:accent5>
        <a:srgbClr val="42835E"/>
      </a:accent5>
      <a:accent6>
        <a:srgbClr val="CC0066"/>
      </a:accent6>
      <a:hlink>
        <a:srgbClr val="F59E00"/>
      </a:hlink>
      <a:folHlink>
        <a:srgbClr val="42835E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WPS 演示</Application>
  <PresentationFormat>自定义</PresentationFormat>
  <Paragraphs>83</Paragraphs>
  <Slides>20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  <vt:variant>
        <vt:lpstr>自定义放映</vt:lpstr>
      </vt:variant>
      <vt:variant>
        <vt:i4>1</vt:i4>
      </vt:variant>
    </vt:vector>
  </HeadingPairs>
  <TitlesOfParts>
    <vt:vector size="44" baseType="lpstr">
      <vt:lpstr>Arial</vt:lpstr>
      <vt:lpstr>宋体</vt:lpstr>
      <vt:lpstr>Wingdings</vt:lpstr>
      <vt:lpstr>Arial</vt:lpstr>
      <vt:lpstr>微软雅黑</vt:lpstr>
      <vt:lpstr>汉仪劲楷简</vt:lpstr>
      <vt:lpstr>楷体_GB2312</vt:lpstr>
      <vt:lpstr>Calibri</vt:lpstr>
      <vt:lpstr>迷你简卡通</vt:lpstr>
      <vt:lpstr>【嵐】萌系一号</vt:lpstr>
      <vt:lpstr>楷体</vt:lpstr>
      <vt:lpstr>等线</vt:lpstr>
      <vt:lpstr>Yu Gothic</vt:lpstr>
      <vt:lpstr>Arial Unicode MS</vt:lpstr>
      <vt:lpstr>pingfang sc</vt:lpstr>
      <vt:lpstr>Segoe Print</vt:lpstr>
      <vt:lpstr>Meiryo</vt:lpstr>
      <vt:lpstr>Yu Gothic UI</vt:lpstr>
      <vt:lpstr>Arial Narrow</vt:lpstr>
      <vt:lpstr>Calibri</vt:lpstr>
      <vt:lpstr>1_Default Design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上海剑姬网络科技有限公司</Company>
  <LinksUpToDate>false</LinksUpToDate>
  <SharedDoc>false</SharedDoc>
  <HyperlinksChanged>false</HyperlinksChanged>
  <AppVersion>14.0000</AppVersion>
  <Manager>彩虹办公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彩虹办公PPT模板</dc:title>
  <dc:creator>彩虹办公</dc:creator>
  <cp:keywords>彩虹办公</cp:keywords>
  <dc:description>彩虹办公 http://www.caihong8888.com</dc:description>
  <cp:lastModifiedBy>Administrator</cp:lastModifiedBy>
  <cp:revision>1142</cp:revision>
  <cp:lastPrinted>2411-12-30T00:00:00Z</cp:lastPrinted>
  <dcterms:created xsi:type="dcterms:W3CDTF">2008-02-28T09:07:00Z</dcterms:created>
  <dcterms:modified xsi:type="dcterms:W3CDTF">2022-05-31T01:00:30Z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KSOSaveFontToCloudKey">
    <vt:lpwstr>400383965_cloud</vt:lpwstr>
  </property>
  <property fmtid="{D5CDD505-2E9C-101B-9397-08002B2CF9AE}" pid="4" name="ICV">
    <vt:lpwstr>2C3A12AF9B75444589CB60731AE705F0</vt:lpwstr>
  </property>
</Properties>
</file>